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70" r:id="rId2"/>
    <p:sldId id="271" r:id="rId3"/>
    <p:sldId id="273" r:id="rId4"/>
    <p:sldId id="272" r:id="rId5"/>
    <p:sldId id="274" r:id="rId6"/>
    <p:sldId id="275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32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9" d="100"/>
        <a:sy n="11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D98376-6F83-C448-8760-EF56465E24B7}" type="datetimeFigureOut">
              <a:rPr lang="en-US" smtClean="0"/>
              <a:t>2/4/14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A258D4-F617-1B45-B366-01B69E0DE9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8878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72F26-88DF-417A-B84D-11446B5BA2D5}" type="datetimeFigureOut">
              <a:rPr lang="en-US" smtClean="0"/>
              <a:t>2/4/14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8AF6D-AAFF-443A-8A32-397A8C733BB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0873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72F26-88DF-417A-B84D-11446B5BA2D5}" type="datetimeFigureOut">
              <a:rPr lang="en-US" smtClean="0"/>
              <a:t>2/4/14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8AF6D-AAFF-443A-8A32-397A8C733BB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9230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72F26-88DF-417A-B84D-11446B5BA2D5}" type="datetimeFigureOut">
              <a:rPr lang="en-US" smtClean="0"/>
              <a:t>2/4/14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8AF6D-AAFF-443A-8A32-397A8C733BB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9505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72F26-88DF-417A-B84D-11446B5BA2D5}" type="datetimeFigureOut">
              <a:rPr lang="en-US" smtClean="0"/>
              <a:t>2/4/14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8AF6D-AAFF-443A-8A32-397A8C733BB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799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72F26-88DF-417A-B84D-11446B5BA2D5}" type="datetimeFigureOut">
              <a:rPr lang="en-US" smtClean="0"/>
              <a:t>2/4/14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8AF6D-AAFF-443A-8A32-397A8C733BB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300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72F26-88DF-417A-B84D-11446B5BA2D5}" type="datetimeFigureOut">
              <a:rPr lang="en-US" smtClean="0"/>
              <a:t>2/4/14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8AF6D-AAFF-443A-8A32-397A8C733BB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7043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72F26-88DF-417A-B84D-11446B5BA2D5}" type="datetimeFigureOut">
              <a:rPr lang="en-US" smtClean="0"/>
              <a:t>2/4/14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8AF6D-AAFF-443A-8A32-397A8C733BB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013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72F26-88DF-417A-B84D-11446B5BA2D5}" type="datetimeFigureOut">
              <a:rPr lang="en-US" smtClean="0"/>
              <a:t>2/4/14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8AF6D-AAFF-443A-8A32-397A8C733BB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370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72F26-88DF-417A-B84D-11446B5BA2D5}" type="datetimeFigureOut">
              <a:rPr lang="en-US" smtClean="0"/>
              <a:t>2/4/14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8AF6D-AAFF-443A-8A32-397A8C733BB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8959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72F26-88DF-417A-B84D-11446B5BA2D5}" type="datetimeFigureOut">
              <a:rPr lang="en-US" smtClean="0"/>
              <a:t>2/4/14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8AF6D-AAFF-443A-8A32-397A8C733BB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4462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72F26-88DF-417A-B84D-11446B5BA2D5}" type="datetimeFigureOut">
              <a:rPr lang="en-US" smtClean="0"/>
              <a:t>2/4/14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8AF6D-AAFF-443A-8A32-397A8C733BB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856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B72F26-88DF-417A-B84D-11446B5BA2D5}" type="datetimeFigureOut">
              <a:rPr lang="en-US" smtClean="0"/>
              <a:t>2/4/14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98AF6D-AAFF-443A-8A32-397A8C733BB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8297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3962400" cy="1600200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Punnett</a:t>
            </a:r>
            <a:br>
              <a:rPr lang="en-US" sz="3600" dirty="0" smtClean="0">
                <a:latin typeface="Aharoni" pitchFamily="2" charset="-79"/>
                <a:cs typeface="Aharoni" pitchFamily="2" charset="-79"/>
              </a:rPr>
            </a:br>
            <a:r>
              <a:rPr lang="en-US" sz="3600" i="1" dirty="0" smtClean="0">
                <a:latin typeface="Aharoni" pitchFamily="2" charset="-79"/>
                <a:cs typeface="Aharoni" pitchFamily="2" charset="-79"/>
              </a:rPr>
              <a:t>Percentage</a:t>
            </a:r>
            <a:r>
              <a:rPr lang="en-US" sz="3600" dirty="0" smtClean="0">
                <a:latin typeface="Aharoni" pitchFamily="2" charset="-79"/>
                <a:cs typeface="Aharoni" pitchFamily="2" charset="-79"/>
              </a:rPr>
              <a:t/>
            </a:r>
            <a:br>
              <a:rPr lang="en-US" sz="3600" dirty="0" smtClean="0">
                <a:latin typeface="Aharoni" pitchFamily="2" charset="-79"/>
                <a:cs typeface="Aharoni" pitchFamily="2" charset="-79"/>
              </a:rPr>
            </a:b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Practice (#1) </a:t>
            </a:r>
            <a:br>
              <a:rPr lang="en-US" sz="3600" dirty="0" smtClean="0">
                <a:latin typeface="Aharoni" pitchFamily="2" charset="-79"/>
                <a:cs typeface="Aharoni" pitchFamily="2" charset="-79"/>
              </a:rPr>
            </a:br>
            <a:endParaRPr lang="en-US" sz="3600" dirty="0"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147360591"/>
              </p:ext>
            </p:extLst>
          </p:nvPr>
        </p:nvGraphicFramePr>
        <p:xfrm>
          <a:off x="990600" y="2895600"/>
          <a:ext cx="2895600" cy="2286000"/>
        </p:xfrm>
        <a:graphic>
          <a:graphicData uri="http://schemas.openxmlformats.org/drawingml/2006/table">
            <a:tbl>
              <a:tblPr/>
              <a:tblGrid>
                <a:gridCol w="1447800"/>
                <a:gridCol w="1447800"/>
              </a:tblGrid>
              <a:tr h="1143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219200" y="2133600"/>
            <a:ext cx="2514600" cy="5847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/>
              <a:t>  </a:t>
            </a:r>
            <a:r>
              <a:rPr lang="en-US" sz="3200" dirty="0" smtClean="0"/>
              <a:t>___       </a:t>
            </a:r>
            <a:r>
              <a:rPr lang="en-US" sz="3200" dirty="0"/>
              <a:t> </a:t>
            </a:r>
            <a:r>
              <a:rPr lang="en-US" sz="3200" dirty="0" smtClean="0"/>
              <a:t> ___</a:t>
            </a:r>
            <a:endParaRPr lang="en-US" sz="3200" dirty="0"/>
          </a:p>
        </p:txBody>
      </p:sp>
      <p:sp>
        <p:nvSpPr>
          <p:cNvPr id="20499" name="Text Box 20"/>
          <p:cNvSpPr txBox="1">
            <a:spLocks noChangeArrowheads="1"/>
          </p:cNvSpPr>
          <p:nvPr/>
        </p:nvSpPr>
        <p:spPr bwMode="auto">
          <a:xfrm>
            <a:off x="1447800" y="25146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/>
          </a:p>
        </p:txBody>
      </p:sp>
      <p:sp>
        <p:nvSpPr>
          <p:cNvPr id="18" name="TextBox 11"/>
          <p:cNvSpPr txBox="1">
            <a:spLocks noChangeArrowheads="1"/>
          </p:cNvSpPr>
          <p:nvPr/>
        </p:nvSpPr>
        <p:spPr bwMode="auto">
          <a:xfrm>
            <a:off x="4648200" y="2895600"/>
            <a:ext cx="3962400" cy="120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>
                <a:latin typeface="Aharoni" pitchFamily="2" charset="-79"/>
                <a:cs typeface="Aharoni" pitchFamily="2" charset="-79"/>
              </a:rPr>
              <a:t>AA    </a:t>
            </a:r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=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Aa    =     </a:t>
            </a:r>
          </a:p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aa     =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9" name="TextBox 8"/>
          <p:cNvSpPr txBox="1">
            <a:spLocks noChangeArrowheads="1"/>
          </p:cNvSpPr>
          <p:nvPr/>
        </p:nvSpPr>
        <p:spPr bwMode="auto">
          <a:xfrm>
            <a:off x="4191000" y="4343400"/>
            <a:ext cx="4800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Offspring</a:t>
            </a:r>
          </a:p>
          <a:p>
            <a:pPr eaLnBrk="1" hangingPunct="1"/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Phenotype 	            Chance (%)</a:t>
            </a:r>
            <a:endParaRPr lang="en-US" sz="2400" b="1" u="sng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5" name="TextBox 11"/>
          <p:cNvSpPr txBox="1">
            <a:spLocks noChangeArrowheads="1"/>
          </p:cNvSpPr>
          <p:nvPr/>
        </p:nvSpPr>
        <p:spPr bwMode="auto">
          <a:xfrm>
            <a:off x="4191000" y="5257800"/>
            <a:ext cx="46482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Dominant Trait    =</a:t>
            </a:r>
          </a:p>
          <a:p>
            <a:pPr eaLnBrk="1" hangingPunct="1"/>
            <a:endParaRPr lang="en-US" sz="1200" b="1" dirty="0">
              <a:latin typeface="Aharoni" pitchFamily="2" charset="-79"/>
              <a:cs typeface="Aharoni" pitchFamily="2" charset="-79"/>
            </a:endParaRPr>
          </a:p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Recessive Trait   =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6" name="TextBox 8"/>
          <p:cNvSpPr txBox="1">
            <a:spLocks noChangeArrowheads="1"/>
          </p:cNvSpPr>
          <p:nvPr/>
        </p:nvSpPr>
        <p:spPr bwMode="auto">
          <a:xfrm>
            <a:off x="4419600" y="1981200"/>
            <a:ext cx="4419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Offspring</a:t>
            </a:r>
          </a:p>
          <a:p>
            <a:pPr eaLnBrk="1" hangingPunct="1"/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Genotype             Chance (%)</a:t>
            </a:r>
            <a:endParaRPr lang="en-US" sz="2400" b="1" u="sng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2400" y="3352800"/>
            <a:ext cx="9144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/>
              <a:t>___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/>
              <a:t>___</a:t>
            </a:r>
            <a:endParaRPr lang="en-US" sz="3200" dirty="0"/>
          </a:p>
        </p:txBody>
      </p:sp>
      <p:sp>
        <p:nvSpPr>
          <p:cNvPr id="21" name="TextBox 8"/>
          <p:cNvSpPr txBox="1">
            <a:spLocks noChangeArrowheads="1"/>
          </p:cNvSpPr>
          <p:nvPr/>
        </p:nvSpPr>
        <p:spPr bwMode="auto">
          <a:xfrm>
            <a:off x="4419600" y="457200"/>
            <a:ext cx="4419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Parent 1 Genotype: </a:t>
            </a:r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      AA      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22" name="TextBox 8"/>
          <p:cNvSpPr txBox="1">
            <a:spLocks noChangeArrowheads="1"/>
          </p:cNvSpPr>
          <p:nvPr/>
        </p:nvSpPr>
        <p:spPr bwMode="auto">
          <a:xfrm>
            <a:off x="4419600" y="1066800"/>
            <a:ext cx="4419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Parent </a:t>
            </a:r>
            <a:r>
              <a:rPr lang="en-US" sz="2400" b="1" dirty="0">
                <a:latin typeface="Aharoni" pitchFamily="2" charset="-79"/>
                <a:cs typeface="Aharoni" pitchFamily="2" charset="-79"/>
              </a:rPr>
              <a:t>2 Genotype: </a:t>
            </a:r>
            <a:r>
              <a:rPr lang="en-US" sz="2400" b="1" u="sng" dirty="0">
                <a:latin typeface="Aharoni" pitchFamily="2" charset="-79"/>
                <a:cs typeface="Aharoni" pitchFamily="2" charset="-79"/>
              </a:rPr>
              <a:t>    </a:t>
            </a:r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  aa       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280609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3962400" cy="1600200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Punnett</a:t>
            </a:r>
            <a:br>
              <a:rPr lang="en-US" sz="3600" dirty="0" smtClean="0">
                <a:latin typeface="Aharoni" pitchFamily="2" charset="-79"/>
                <a:cs typeface="Aharoni" pitchFamily="2" charset="-79"/>
              </a:rPr>
            </a:br>
            <a:r>
              <a:rPr lang="en-US" sz="3600" i="1" dirty="0" smtClean="0">
                <a:latin typeface="Aharoni" pitchFamily="2" charset="-79"/>
                <a:cs typeface="Aharoni" pitchFamily="2" charset="-79"/>
              </a:rPr>
              <a:t>Percentage</a:t>
            </a:r>
            <a:r>
              <a:rPr lang="en-US" sz="3600" dirty="0" smtClean="0">
                <a:latin typeface="Aharoni" pitchFamily="2" charset="-79"/>
                <a:cs typeface="Aharoni" pitchFamily="2" charset="-79"/>
              </a:rPr>
              <a:t/>
            </a:r>
            <a:br>
              <a:rPr lang="en-US" sz="3600" dirty="0" smtClean="0">
                <a:latin typeface="Aharoni" pitchFamily="2" charset="-79"/>
                <a:cs typeface="Aharoni" pitchFamily="2" charset="-79"/>
              </a:rPr>
            </a:b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Practice (#2) </a:t>
            </a:r>
            <a:br>
              <a:rPr lang="en-US" sz="3600" dirty="0" smtClean="0">
                <a:latin typeface="Aharoni" pitchFamily="2" charset="-79"/>
                <a:cs typeface="Aharoni" pitchFamily="2" charset="-79"/>
              </a:rPr>
            </a:br>
            <a:endParaRPr lang="en-US" sz="3600" dirty="0"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697700614"/>
              </p:ext>
            </p:extLst>
          </p:nvPr>
        </p:nvGraphicFramePr>
        <p:xfrm>
          <a:off x="990600" y="2895600"/>
          <a:ext cx="2895600" cy="2286000"/>
        </p:xfrm>
        <a:graphic>
          <a:graphicData uri="http://schemas.openxmlformats.org/drawingml/2006/table">
            <a:tbl>
              <a:tblPr/>
              <a:tblGrid>
                <a:gridCol w="1447800"/>
                <a:gridCol w="1447800"/>
              </a:tblGrid>
              <a:tr h="1143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219200" y="2133600"/>
            <a:ext cx="2514600" cy="5847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/>
              <a:t>  </a:t>
            </a:r>
            <a:r>
              <a:rPr lang="en-US" sz="3200" dirty="0" smtClean="0"/>
              <a:t>___       </a:t>
            </a:r>
            <a:r>
              <a:rPr lang="en-US" sz="3200" dirty="0"/>
              <a:t> </a:t>
            </a:r>
            <a:r>
              <a:rPr lang="en-US" sz="3200" dirty="0" smtClean="0"/>
              <a:t> ___</a:t>
            </a:r>
            <a:endParaRPr lang="en-US" sz="3200" dirty="0"/>
          </a:p>
        </p:txBody>
      </p:sp>
      <p:sp>
        <p:nvSpPr>
          <p:cNvPr id="20499" name="Text Box 20"/>
          <p:cNvSpPr txBox="1">
            <a:spLocks noChangeArrowheads="1"/>
          </p:cNvSpPr>
          <p:nvPr/>
        </p:nvSpPr>
        <p:spPr bwMode="auto">
          <a:xfrm>
            <a:off x="1447800" y="25146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/>
          </a:p>
        </p:txBody>
      </p:sp>
      <p:sp>
        <p:nvSpPr>
          <p:cNvPr id="18" name="TextBox 11"/>
          <p:cNvSpPr txBox="1">
            <a:spLocks noChangeArrowheads="1"/>
          </p:cNvSpPr>
          <p:nvPr/>
        </p:nvSpPr>
        <p:spPr bwMode="auto">
          <a:xfrm>
            <a:off x="4648200" y="2895600"/>
            <a:ext cx="3962400" cy="120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>
                <a:latin typeface="Aharoni" pitchFamily="2" charset="-79"/>
                <a:cs typeface="Aharoni" pitchFamily="2" charset="-79"/>
              </a:rPr>
              <a:t>AA    </a:t>
            </a:r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=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Aa    =     </a:t>
            </a:r>
          </a:p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aa     =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9" name="TextBox 8"/>
          <p:cNvSpPr txBox="1">
            <a:spLocks noChangeArrowheads="1"/>
          </p:cNvSpPr>
          <p:nvPr/>
        </p:nvSpPr>
        <p:spPr bwMode="auto">
          <a:xfrm>
            <a:off x="4191000" y="4343400"/>
            <a:ext cx="4800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Offspring</a:t>
            </a:r>
          </a:p>
          <a:p>
            <a:pPr eaLnBrk="1" hangingPunct="1"/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Phenotype 	            Chance (%)</a:t>
            </a:r>
            <a:endParaRPr lang="en-US" sz="2400" b="1" u="sng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5" name="TextBox 11"/>
          <p:cNvSpPr txBox="1">
            <a:spLocks noChangeArrowheads="1"/>
          </p:cNvSpPr>
          <p:nvPr/>
        </p:nvSpPr>
        <p:spPr bwMode="auto">
          <a:xfrm>
            <a:off x="4191000" y="5257800"/>
            <a:ext cx="46482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Dominant Trait    =</a:t>
            </a:r>
          </a:p>
          <a:p>
            <a:pPr eaLnBrk="1" hangingPunct="1"/>
            <a:endParaRPr lang="en-US" sz="1200" b="1" dirty="0">
              <a:latin typeface="Aharoni" pitchFamily="2" charset="-79"/>
              <a:cs typeface="Aharoni" pitchFamily="2" charset="-79"/>
            </a:endParaRPr>
          </a:p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Recessive Trait   =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6" name="TextBox 8"/>
          <p:cNvSpPr txBox="1">
            <a:spLocks noChangeArrowheads="1"/>
          </p:cNvSpPr>
          <p:nvPr/>
        </p:nvSpPr>
        <p:spPr bwMode="auto">
          <a:xfrm>
            <a:off x="4419600" y="1981200"/>
            <a:ext cx="4419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Offspring</a:t>
            </a:r>
          </a:p>
          <a:p>
            <a:pPr eaLnBrk="1" hangingPunct="1"/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Genotype             Chance (%)</a:t>
            </a:r>
            <a:endParaRPr lang="en-US" sz="2400" b="1" u="sng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2400" y="3352800"/>
            <a:ext cx="9144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/>
              <a:t>___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/>
              <a:t>___</a:t>
            </a:r>
            <a:endParaRPr lang="en-US" sz="3200" dirty="0"/>
          </a:p>
        </p:txBody>
      </p:sp>
      <p:sp>
        <p:nvSpPr>
          <p:cNvPr id="21" name="TextBox 8"/>
          <p:cNvSpPr txBox="1">
            <a:spLocks noChangeArrowheads="1"/>
          </p:cNvSpPr>
          <p:nvPr/>
        </p:nvSpPr>
        <p:spPr bwMode="auto">
          <a:xfrm>
            <a:off x="4419600" y="457200"/>
            <a:ext cx="4419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Parent 1 Genotype: </a:t>
            </a:r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      AA      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22" name="TextBox 8"/>
          <p:cNvSpPr txBox="1">
            <a:spLocks noChangeArrowheads="1"/>
          </p:cNvSpPr>
          <p:nvPr/>
        </p:nvSpPr>
        <p:spPr bwMode="auto">
          <a:xfrm>
            <a:off x="4419600" y="1066800"/>
            <a:ext cx="4419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Parent </a:t>
            </a:r>
            <a:r>
              <a:rPr lang="en-US" sz="2400" b="1" dirty="0">
                <a:latin typeface="Aharoni" pitchFamily="2" charset="-79"/>
                <a:cs typeface="Aharoni" pitchFamily="2" charset="-79"/>
              </a:rPr>
              <a:t>2 Genotype: </a:t>
            </a:r>
            <a:r>
              <a:rPr lang="en-US" sz="2400" b="1" u="sng" dirty="0">
                <a:latin typeface="Aharoni" pitchFamily="2" charset="-79"/>
                <a:cs typeface="Aharoni" pitchFamily="2" charset="-79"/>
              </a:rPr>
              <a:t>      </a:t>
            </a:r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Aa      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8185891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3962400" cy="1600200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Punnett</a:t>
            </a:r>
            <a:br>
              <a:rPr lang="en-US" sz="3600" dirty="0" smtClean="0">
                <a:latin typeface="Aharoni" pitchFamily="2" charset="-79"/>
                <a:cs typeface="Aharoni" pitchFamily="2" charset="-79"/>
              </a:rPr>
            </a:br>
            <a:r>
              <a:rPr lang="en-US" sz="3600" i="1" dirty="0" smtClean="0">
                <a:latin typeface="Aharoni" pitchFamily="2" charset="-79"/>
                <a:cs typeface="Aharoni" pitchFamily="2" charset="-79"/>
              </a:rPr>
              <a:t>Percentage</a:t>
            </a:r>
            <a:r>
              <a:rPr lang="en-US" sz="3600" dirty="0" smtClean="0">
                <a:latin typeface="Aharoni" pitchFamily="2" charset="-79"/>
                <a:cs typeface="Aharoni" pitchFamily="2" charset="-79"/>
              </a:rPr>
              <a:t/>
            </a:r>
            <a:br>
              <a:rPr lang="en-US" sz="3600" dirty="0" smtClean="0">
                <a:latin typeface="Aharoni" pitchFamily="2" charset="-79"/>
                <a:cs typeface="Aharoni" pitchFamily="2" charset="-79"/>
              </a:rPr>
            </a:b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Practice (#3) </a:t>
            </a:r>
            <a:br>
              <a:rPr lang="en-US" sz="3600" dirty="0" smtClean="0">
                <a:latin typeface="Aharoni" pitchFamily="2" charset="-79"/>
                <a:cs typeface="Aharoni" pitchFamily="2" charset="-79"/>
              </a:rPr>
            </a:br>
            <a:endParaRPr lang="en-US" sz="3600" dirty="0"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173366104"/>
              </p:ext>
            </p:extLst>
          </p:nvPr>
        </p:nvGraphicFramePr>
        <p:xfrm>
          <a:off x="990600" y="2895600"/>
          <a:ext cx="2895600" cy="2286000"/>
        </p:xfrm>
        <a:graphic>
          <a:graphicData uri="http://schemas.openxmlformats.org/drawingml/2006/table">
            <a:tbl>
              <a:tblPr/>
              <a:tblGrid>
                <a:gridCol w="1447800"/>
                <a:gridCol w="1447800"/>
              </a:tblGrid>
              <a:tr h="1143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219200" y="2133600"/>
            <a:ext cx="2514600" cy="5847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/>
              <a:t>  </a:t>
            </a:r>
            <a:r>
              <a:rPr lang="en-US" sz="3200" dirty="0" smtClean="0"/>
              <a:t>___       </a:t>
            </a:r>
            <a:r>
              <a:rPr lang="en-US" sz="3200" dirty="0"/>
              <a:t> </a:t>
            </a:r>
            <a:r>
              <a:rPr lang="en-US" sz="3200" dirty="0" smtClean="0"/>
              <a:t> ___</a:t>
            </a:r>
            <a:endParaRPr lang="en-US" sz="3200" dirty="0"/>
          </a:p>
        </p:txBody>
      </p:sp>
      <p:sp>
        <p:nvSpPr>
          <p:cNvPr id="20499" name="Text Box 20"/>
          <p:cNvSpPr txBox="1">
            <a:spLocks noChangeArrowheads="1"/>
          </p:cNvSpPr>
          <p:nvPr/>
        </p:nvSpPr>
        <p:spPr bwMode="auto">
          <a:xfrm>
            <a:off x="1447800" y="25146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/>
          </a:p>
        </p:txBody>
      </p:sp>
      <p:sp>
        <p:nvSpPr>
          <p:cNvPr id="18" name="TextBox 11"/>
          <p:cNvSpPr txBox="1">
            <a:spLocks noChangeArrowheads="1"/>
          </p:cNvSpPr>
          <p:nvPr/>
        </p:nvSpPr>
        <p:spPr bwMode="auto">
          <a:xfrm>
            <a:off x="4648200" y="2895600"/>
            <a:ext cx="3962400" cy="120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>
                <a:latin typeface="Aharoni" pitchFamily="2" charset="-79"/>
                <a:cs typeface="Aharoni" pitchFamily="2" charset="-79"/>
              </a:rPr>
              <a:t>AA    </a:t>
            </a:r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=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Aa    =     </a:t>
            </a:r>
          </a:p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aa     =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9" name="TextBox 8"/>
          <p:cNvSpPr txBox="1">
            <a:spLocks noChangeArrowheads="1"/>
          </p:cNvSpPr>
          <p:nvPr/>
        </p:nvSpPr>
        <p:spPr bwMode="auto">
          <a:xfrm>
            <a:off x="4191000" y="4343400"/>
            <a:ext cx="4800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Offspring</a:t>
            </a:r>
          </a:p>
          <a:p>
            <a:pPr eaLnBrk="1" hangingPunct="1"/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Phenotype 	            Chance (%)</a:t>
            </a:r>
            <a:endParaRPr lang="en-US" sz="2400" b="1" u="sng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5" name="TextBox 11"/>
          <p:cNvSpPr txBox="1">
            <a:spLocks noChangeArrowheads="1"/>
          </p:cNvSpPr>
          <p:nvPr/>
        </p:nvSpPr>
        <p:spPr bwMode="auto">
          <a:xfrm>
            <a:off x="4191000" y="5257800"/>
            <a:ext cx="46482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Dominant Trait    =</a:t>
            </a:r>
          </a:p>
          <a:p>
            <a:pPr eaLnBrk="1" hangingPunct="1"/>
            <a:endParaRPr lang="en-US" sz="1200" b="1" dirty="0">
              <a:latin typeface="Aharoni" pitchFamily="2" charset="-79"/>
              <a:cs typeface="Aharoni" pitchFamily="2" charset="-79"/>
            </a:endParaRPr>
          </a:p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Recessive Trait   =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6" name="TextBox 8"/>
          <p:cNvSpPr txBox="1">
            <a:spLocks noChangeArrowheads="1"/>
          </p:cNvSpPr>
          <p:nvPr/>
        </p:nvSpPr>
        <p:spPr bwMode="auto">
          <a:xfrm>
            <a:off x="4419600" y="1981200"/>
            <a:ext cx="4419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Offspring</a:t>
            </a:r>
          </a:p>
          <a:p>
            <a:pPr eaLnBrk="1" hangingPunct="1"/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Genotype             Chance (%)</a:t>
            </a:r>
            <a:endParaRPr lang="en-US" sz="2400" b="1" u="sng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2400" y="3352800"/>
            <a:ext cx="9144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/>
              <a:t>___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/>
              <a:t>___</a:t>
            </a:r>
            <a:endParaRPr lang="en-US" sz="3200" dirty="0"/>
          </a:p>
        </p:txBody>
      </p:sp>
      <p:sp>
        <p:nvSpPr>
          <p:cNvPr id="21" name="TextBox 8"/>
          <p:cNvSpPr txBox="1">
            <a:spLocks noChangeArrowheads="1"/>
          </p:cNvSpPr>
          <p:nvPr/>
        </p:nvSpPr>
        <p:spPr bwMode="auto">
          <a:xfrm>
            <a:off x="4419600" y="457200"/>
            <a:ext cx="4419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Parent 1 Genotype: </a:t>
            </a:r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      Aa       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22" name="TextBox 8"/>
          <p:cNvSpPr txBox="1">
            <a:spLocks noChangeArrowheads="1"/>
          </p:cNvSpPr>
          <p:nvPr/>
        </p:nvSpPr>
        <p:spPr bwMode="auto">
          <a:xfrm>
            <a:off x="4419600" y="1066800"/>
            <a:ext cx="4419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Parent </a:t>
            </a:r>
            <a:r>
              <a:rPr lang="en-US" sz="2400" b="1" dirty="0">
                <a:latin typeface="Aharoni" pitchFamily="2" charset="-79"/>
                <a:cs typeface="Aharoni" pitchFamily="2" charset="-79"/>
              </a:rPr>
              <a:t>2 Genotype: </a:t>
            </a:r>
            <a:r>
              <a:rPr lang="en-US" sz="2400" b="1" u="sng" dirty="0">
                <a:latin typeface="Aharoni" pitchFamily="2" charset="-79"/>
                <a:cs typeface="Aharoni" pitchFamily="2" charset="-79"/>
              </a:rPr>
              <a:t>      </a:t>
            </a:r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Aa       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466972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3962400" cy="1600200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Punnett</a:t>
            </a:r>
            <a:br>
              <a:rPr lang="en-US" sz="3600" dirty="0" smtClean="0">
                <a:latin typeface="Aharoni" pitchFamily="2" charset="-79"/>
                <a:cs typeface="Aharoni" pitchFamily="2" charset="-79"/>
              </a:rPr>
            </a:br>
            <a:r>
              <a:rPr lang="en-US" sz="3600" i="1" dirty="0" smtClean="0">
                <a:latin typeface="Aharoni" pitchFamily="2" charset="-79"/>
                <a:cs typeface="Aharoni" pitchFamily="2" charset="-79"/>
              </a:rPr>
              <a:t>Percentage</a:t>
            </a:r>
            <a:r>
              <a:rPr lang="en-US" sz="3600" dirty="0" smtClean="0">
                <a:latin typeface="Aharoni" pitchFamily="2" charset="-79"/>
                <a:cs typeface="Aharoni" pitchFamily="2" charset="-79"/>
              </a:rPr>
              <a:t/>
            </a:r>
            <a:br>
              <a:rPr lang="en-US" sz="3600" dirty="0" smtClean="0">
                <a:latin typeface="Aharoni" pitchFamily="2" charset="-79"/>
                <a:cs typeface="Aharoni" pitchFamily="2" charset="-79"/>
              </a:rPr>
            </a:b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Practice (#4) </a:t>
            </a:r>
            <a:br>
              <a:rPr lang="en-US" sz="3600" dirty="0" smtClean="0">
                <a:latin typeface="Aharoni" pitchFamily="2" charset="-79"/>
                <a:cs typeface="Aharoni" pitchFamily="2" charset="-79"/>
              </a:rPr>
            </a:br>
            <a:endParaRPr lang="en-US" sz="3600" dirty="0"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414560608"/>
              </p:ext>
            </p:extLst>
          </p:nvPr>
        </p:nvGraphicFramePr>
        <p:xfrm>
          <a:off x="990600" y="2895600"/>
          <a:ext cx="2895600" cy="2286000"/>
        </p:xfrm>
        <a:graphic>
          <a:graphicData uri="http://schemas.openxmlformats.org/drawingml/2006/table">
            <a:tbl>
              <a:tblPr/>
              <a:tblGrid>
                <a:gridCol w="1447800"/>
                <a:gridCol w="1447800"/>
              </a:tblGrid>
              <a:tr h="1143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219200" y="2133600"/>
            <a:ext cx="2514600" cy="5847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/>
              <a:t>  </a:t>
            </a:r>
            <a:r>
              <a:rPr lang="en-US" sz="3200" dirty="0" smtClean="0"/>
              <a:t>___       </a:t>
            </a:r>
            <a:r>
              <a:rPr lang="en-US" sz="3200" dirty="0"/>
              <a:t> </a:t>
            </a:r>
            <a:r>
              <a:rPr lang="en-US" sz="3200" dirty="0" smtClean="0"/>
              <a:t> ___</a:t>
            </a:r>
            <a:endParaRPr lang="en-US" sz="3200" dirty="0"/>
          </a:p>
        </p:txBody>
      </p:sp>
      <p:sp>
        <p:nvSpPr>
          <p:cNvPr id="20499" name="Text Box 20"/>
          <p:cNvSpPr txBox="1">
            <a:spLocks noChangeArrowheads="1"/>
          </p:cNvSpPr>
          <p:nvPr/>
        </p:nvSpPr>
        <p:spPr bwMode="auto">
          <a:xfrm>
            <a:off x="1447800" y="25146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/>
          </a:p>
        </p:txBody>
      </p:sp>
      <p:sp>
        <p:nvSpPr>
          <p:cNvPr id="18" name="TextBox 11"/>
          <p:cNvSpPr txBox="1">
            <a:spLocks noChangeArrowheads="1"/>
          </p:cNvSpPr>
          <p:nvPr/>
        </p:nvSpPr>
        <p:spPr bwMode="auto">
          <a:xfrm>
            <a:off x="4648200" y="2895600"/>
            <a:ext cx="3962400" cy="120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>
                <a:latin typeface="Aharoni" pitchFamily="2" charset="-79"/>
                <a:cs typeface="Aharoni" pitchFamily="2" charset="-79"/>
              </a:rPr>
              <a:t>AA    </a:t>
            </a:r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=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Aa    =     </a:t>
            </a:r>
          </a:p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aa     =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9" name="TextBox 8"/>
          <p:cNvSpPr txBox="1">
            <a:spLocks noChangeArrowheads="1"/>
          </p:cNvSpPr>
          <p:nvPr/>
        </p:nvSpPr>
        <p:spPr bwMode="auto">
          <a:xfrm>
            <a:off x="4191000" y="4343400"/>
            <a:ext cx="4800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Offspring</a:t>
            </a:r>
          </a:p>
          <a:p>
            <a:pPr eaLnBrk="1" hangingPunct="1"/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Phenotype 	            Chance (%)</a:t>
            </a:r>
            <a:endParaRPr lang="en-US" sz="2400" b="1" u="sng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5" name="TextBox 11"/>
          <p:cNvSpPr txBox="1">
            <a:spLocks noChangeArrowheads="1"/>
          </p:cNvSpPr>
          <p:nvPr/>
        </p:nvSpPr>
        <p:spPr bwMode="auto">
          <a:xfrm>
            <a:off x="4191000" y="5257800"/>
            <a:ext cx="46482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Dominant Trait    =</a:t>
            </a:r>
          </a:p>
          <a:p>
            <a:pPr eaLnBrk="1" hangingPunct="1"/>
            <a:endParaRPr lang="en-US" sz="1200" b="1" dirty="0">
              <a:latin typeface="Aharoni" pitchFamily="2" charset="-79"/>
              <a:cs typeface="Aharoni" pitchFamily="2" charset="-79"/>
            </a:endParaRPr>
          </a:p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Recessive Trait   =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6" name="TextBox 8"/>
          <p:cNvSpPr txBox="1">
            <a:spLocks noChangeArrowheads="1"/>
          </p:cNvSpPr>
          <p:nvPr/>
        </p:nvSpPr>
        <p:spPr bwMode="auto">
          <a:xfrm>
            <a:off x="4419600" y="1981200"/>
            <a:ext cx="4419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Offspring</a:t>
            </a:r>
          </a:p>
          <a:p>
            <a:pPr eaLnBrk="1" hangingPunct="1"/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Genotype             Chance (%)</a:t>
            </a:r>
            <a:endParaRPr lang="en-US" sz="2400" b="1" u="sng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2400" y="3352800"/>
            <a:ext cx="9144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/>
              <a:t>___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/>
              <a:t>___</a:t>
            </a:r>
            <a:endParaRPr lang="en-US" sz="3200" dirty="0"/>
          </a:p>
        </p:txBody>
      </p:sp>
      <p:sp>
        <p:nvSpPr>
          <p:cNvPr id="21" name="TextBox 8"/>
          <p:cNvSpPr txBox="1">
            <a:spLocks noChangeArrowheads="1"/>
          </p:cNvSpPr>
          <p:nvPr/>
        </p:nvSpPr>
        <p:spPr bwMode="auto">
          <a:xfrm>
            <a:off x="4419600" y="457200"/>
            <a:ext cx="4419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Parent 1 Genotype: </a:t>
            </a:r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      Aa       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22" name="TextBox 8"/>
          <p:cNvSpPr txBox="1">
            <a:spLocks noChangeArrowheads="1"/>
          </p:cNvSpPr>
          <p:nvPr/>
        </p:nvSpPr>
        <p:spPr bwMode="auto">
          <a:xfrm>
            <a:off x="4419600" y="1066800"/>
            <a:ext cx="4419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Parent </a:t>
            </a:r>
            <a:r>
              <a:rPr lang="en-US" sz="2400" b="1" dirty="0">
                <a:latin typeface="Aharoni" pitchFamily="2" charset="-79"/>
                <a:cs typeface="Aharoni" pitchFamily="2" charset="-79"/>
              </a:rPr>
              <a:t>2 Genotype: </a:t>
            </a:r>
            <a:r>
              <a:rPr lang="en-US" sz="2400" b="1" u="sng" dirty="0">
                <a:latin typeface="Aharoni" pitchFamily="2" charset="-79"/>
                <a:cs typeface="Aharoni" pitchFamily="2" charset="-79"/>
              </a:rPr>
              <a:t>     </a:t>
            </a:r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 aa       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2622284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3962400" cy="1600200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Punnett</a:t>
            </a:r>
            <a:br>
              <a:rPr lang="en-US" sz="3600" dirty="0" smtClean="0">
                <a:latin typeface="Aharoni" pitchFamily="2" charset="-79"/>
                <a:cs typeface="Aharoni" pitchFamily="2" charset="-79"/>
              </a:rPr>
            </a:br>
            <a:r>
              <a:rPr lang="en-US" sz="3600" i="1" dirty="0" smtClean="0">
                <a:latin typeface="Aharoni" pitchFamily="2" charset="-79"/>
                <a:cs typeface="Aharoni" pitchFamily="2" charset="-79"/>
              </a:rPr>
              <a:t>Percentage</a:t>
            </a:r>
            <a:r>
              <a:rPr lang="en-US" sz="3600" dirty="0" smtClean="0">
                <a:latin typeface="Aharoni" pitchFamily="2" charset="-79"/>
                <a:cs typeface="Aharoni" pitchFamily="2" charset="-79"/>
              </a:rPr>
              <a:t/>
            </a:r>
            <a:br>
              <a:rPr lang="en-US" sz="3600" dirty="0" smtClean="0">
                <a:latin typeface="Aharoni" pitchFamily="2" charset="-79"/>
                <a:cs typeface="Aharoni" pitchFamily="2" charset="-79"/>
              </a:rPr>
            </a:b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Practice (#5)</a:t>
            </a:r>
            <a:br>
              <a:rPr lang="en-US" sz="3600" dirty="0" smtClean="0">
                <a:latin typeface="Aharoni" pitchFamily="2" charset="-79"/>
                <a:cs typeface="Aharoni" pitchFamily="2" charset="-79"/>
              </a:rPr>
            </a:br>
            <a:endParaRPr lang="en-US" sz="3600" dirty="0"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865512045"/>
              </p:ext>
            </p:extLst>
          </p:nvPr>
        </p:nvGraphicFramePr>
        <p:xfrm>
          <a:off x="990600" y="2895600"/>
          <a:ext cx="2895600" cy="2286000"/>
        </p:xfrm>
        <a:graphic>
          <a:graphicData uri="http://schemas.openxmlformats.org/drawingml/2006/table">
            <a:tbl>
              <a:tblPr/>
              <a:tblGrid>
                <a:gridCol w="1447800"/>
                <a:gridCol w="1447800"/>
              </a:tblGrid>
              <a:tr h="1143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219200" y="2133600"/>
            <a:ext cx="2514600" cy="5847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/>
              <a:t>  </a:t>
            </a:r>
            <a:r>
              <a:rPr lang="en-US" sz="3200" dirty="0" smtClean="0"/>
              <a:t>___       </a:t>
            </a:r>
            <a:r>
              <a:rPr lang="en-US" sz="3200" dirty="0"/>
              <a:t> </a:t>
            </a:r>
            <a:r>
              <a:rPr lang="en-US" sz="3200" dirty="0" smtClean="0"/>
              <a:t> ___</a:t>
            </a:r>
            <a:endParaRPr lang="en-US" sz="3200" dirty="0"/>
          </a:p>
        </p:txBody>
      </p:sp>
      <p:sp>
        <p:nvSpPr>
          <p:cNvPr id="20499" name="Text Box 20"/>
          <p:cNvSpPr txBox="1">
            <a:spLocks noChangeArrowheads="1"/>
          </p:cNvSpPr>
          <p:nvPr/>
        </p:nvSpPr>
        <p:spPr bwMode="auto">
          <a:xfrm>
            <a:off x="1447800" y="25146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/>
          </a:p>
        </p:txBody>
      </p:sp>
      <p:sp>
        <p:nvSpPr>
          <p:cNvPr id="18" name="TextBox 11"/>
          <p:cNvSpPr txBox="1">
            <a:spLocks noChangeArrowheads="1"/>
          </p:cNvSpPr>
          <p:nvPr/>
        </p:nvSpPr>
        <p:spPr bwMode="auto">
          <a:xfrm>
            <a:off x="4648200" y="2895600"/>
            <a:ext cx="3962400" cy="120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>
                <a:latin typeface="Aharoni" pitchFamily="2" charset="-79"/>
                <a:cs typeface="Aharoni" pitchFamily="2" charset="-79"/>
              </a:rPr>
              <a:t>AA    </a:t>
            </a:r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=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Aa    =     </a:t>
            </a:r>
          </a:p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aa     =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9" name="TextBox 8"/>
          <p:cNvSpPr txBox="1">
            <a:spLocks noChangeArrowheads="1"/>
          </p:cNvSpPr>
          <p:nvPr/>
        </p:nvSpPr>
        <p:spPr bwMode="auto">
          <a:xfrm>
            <a:off x="4191000" y="4343400"/>
            <a:ext cx="4800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Offspring</a:t>
            </a:r>
          </a:p>
          <a:p>
            <a:pPr eaLnBrk="1" hangingPunct="1"/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Phenotype 	            Chance (%)</a:t>
            </a:r>
            <a:endParaRPr lang="en-US" sz="2400" b="1" u="sng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5" name="TextBox 11"/>
          <p:cNvSpPr txBox="1">
            <a:spLocks noChangeArrowheads="1"/>
          </p:cNvSpPr>
          <p:nvPr/>
        </p:nvSpPr>
        <p:spPr bwMode="auto">
          <a:xfrm>
            <a:off x="4191000" y="5257800"/>
            <a:ext cx="46482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Dominant Trait    =</a:t>
            </a:r>
          </a:p>
          <a:p>
            <a:pPr eaLnBrk="1" hangingPunct="1"/>
            <a:endParaRPr lang="en-US" sz="1200" b="1" dirty="0">
              <a:latin typeface="Aharoni" pitchFamily="2" charset="-79"/>
              <a:cs typeface="Aharoni" pitchFamily="2" charset="-79"/>
            </a:endParaRPr>
          </a:p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Recessive Trait   =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6" name="TextBox 8"/>
          <p:cNvSpPr txBox="1">
            <a:spLocks noChangeArrowheads="1"/>
          </p:cNvSpPr>
          <p:nvPr/>
        </p:nvSpPr>
        <p:spPr bwMode="auto">
          <a:xfrm>
            <a:off x="4419600" y="1981200"/>
            <a:ext cx="4419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Offspring</a:t>
            </a:r>
          </a:p>
          <a:p>
            <a:pPr eaLnBrk="1" hangingPunct="1"/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Genotype             Chance (%)</a:t>
            </a:r>
            <a:endParaRPr lang="en-US" sz="2400" b="1" u="sng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2400" y="3352800"/>
            <a:ext cx="9144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/>
              <a:t>___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/>
              <a:t>___</a:t>
            </a:r>
            <a:endParaRPr lang="en-US" sz="3200" dirty="0"/>
          </a:p>
        </p:txBody>
      </p:sp>
      <p:sp>
        <p:nvSpPr>
          <p:cNvPr id="21" name="TextBox 8"/>
          <p:cNvSpPr txBox="1">
            <a:spLocks noChangeArrowheads="1"/>
          </p:cNvSpPr>
          <p:nvPr/>
        </p:nvSpPr>
        <p:spPr bwMode="auto">
          <a:xfrm>
            <a:off x="4419600" y="457200"/>
            <a:ext cx="4419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Parent 1 Genotype: </a:t>
            </a:r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      AA      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22" name="TextBox 8"/>
          <p:cNvSpPr txBox="1">
            <a:spLocks noChangeArrowheads="1"/>
          </p:cNvSpPr>
          <p:nvPr/>
        </p:nvSpPr>
        <p:spPr bwMode="auto">
          <a:xfrm>
            <a:off x="4419600" y="1066800"/>
            <a:ext cx="4419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Parent </a:t>
            </a:r>
            <a:r>
              <a:rPr lang="en-US" sz="2400" b="1" dirty="0">
                <a:latin typeface="Aharoni" pitchFamily="2" charset="-79"/>
                <a:cs typeface="Aharoni" pitchFamily="2" charset="-79"/>
              </a:rPr>
              <a:t>2 Genotype: </a:t>
            </a:r>
            <a:r>
              <a:rPr lang="en-US" sz="2400" b="1" u="sng" dirty="0">
                <a:latin typeface="Aharoni" pitchFamily="2" charset="-79"/>
                <a:cs typeface="Aharoni" pitchFamily="2" charset="-79"/>
              </a:rPr>
              <a:t>      </a:t>
            </a:r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AA      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3963155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3962400" cy="1600200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Punnett</a:t>
            </a:r>
            <a:br>
              <a:rPr lang="en-US" sz="3600" dirty="0" smtClean="0">
                <a:latin typeface="Aharoni" pitchFamily="2" charset="-79"/>
                <a:cs typeface="Aharoni" pitchFamily="2" charset="-79"/>
              </a:rPr>
            </a:br>
            <a:r>
              <a:rPr lang="en-US" sz="3600" i="1" dirty="0" smtClean="0">
                <a:latin typeface="Aharoni" pitchFamily="2" charset="-79"/>
                <a:cs typeface="Aharoni" pitchFamily="2" charset="-79"/>
              </a:rPr>
              <a:t>Percentage</a:t>
            </a:r>
            <a:r>
              <a:rPr lang="en-US" sz="3600" dirty="0" smtClean="0">
                <a:latin typeface="Aharoni" pitchFamily="2" charset="-79"/>
                <a:cs typeface="Aharoni" pitchFamily="2" charset="-79"/>
              </a:rPr>
              <a:t/>
            </a:r>
            <a:br>
              <a:rPr lang="en-US" sz="3600" dirty="0" smtClean="0">
                <a:latin typeface="Aharoni" pitchFamily="2" charset="-79"/>
                <a:cs typeface="Aharoni" pitchFamily="2" charset="-79"/>
              </a:rPr>
            </a:b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Practice (#6)</a:t>
            </a:r>
            <a:br>
              <a:rPr lang="en-US" sz="3600" dirty="0" smtClean="0">
                <a:latin typeface="Aharoni" pitchFamily="2" charset="-79"/>
                <a:cs typeface="Aharoni" pitchFamily="2" charset="-79"/>
              </a:rPr>
            </a:br>
            <a:endParaRPr lang="en-US" sz="3600" dirty="0"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939719184"/>
              </p:ext>
            </p:extLst>
          </p:nvPr>
        </p:nvGraphicFramePr>
        <p:xfrm>
          <a:off x="990600" y="2895600"/>
          <a:ext cx="2895600" cy="2286000"/>
        </p:xfrm>
        <a:graphic>
          <a:graphicData uri="http://schemas.openxmlformats.org/drawingml/2006/table">
            <a:tbl>
              <a:tblPr/>
              <a:tblGrid>
                <a:gridCol w="1447800"/>
                <a:gridCol w="1447800"/>
              </a:tblGrid>
              <a:tr h="1143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219200" y="2133600"/>
            <a:ext cx="2514600" cy="5847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/>
              <a:t>  </a:t>
            </a:r>
            <a:r>
              <a:rPr lang="en-US" sz="3200" dirty="0" smtClean="0"/>
              <a:t>___       </a:t>
            </a:r>
            <a:r>
              <a:rPr lang="en-US" sz="3200" dirty="0"/>
              <a:t> </a:t>
            </a:r>
            <a:r>
              <a:rPr lang="en-US" sz="3200" dirty="0" smtClean="0"/>
              <a:t> ___</a:t>
            </a:r>
            <a:endParaRPr lang="en-US" sz="3200" dirty="0"/>
          </a:p>
        </p:txBody>
      </p:sp>
      <p:sp>
        <p:nvSpPr>
          <p:cNvPr id="20499" name="Text Box 20"/>
          <p:cNvSpPr txBox="1">
            <a:spLocks noChangeArrowheads="1"/>
          </p:cNvSpPr>
          <p:nvPr/>
        </p:nvSpPr>
        <p:spPr bwMode="auto">
          <a:xfrm>
            <a:off x="1447800" y="25146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/>
          </a:p>
        </p:txBody>
      </p:sp>
      <p:sp>
        <p:nvSpPr>
          <p:cNvPr id="18" name="TextBox 11"/>
          <p:cNvSpPr txBox="1">
            <a:spLocks noChangeArrowheads="1"/>
          </p:cNvSpPr>
          <p:nvPr/>
        </p:nvSpPr>
        <p:spPr bwMode="auto">
          <a:xfrm>
            <a:off x="4648200" y="2895600"/>
            <a:ext cx="3962400" cy="120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>
                <a:latin typeface="Aharoni" pitchFamily="2" charset="-79"/>
                <a:cs typeface="Aharoni" pitchFamily="2" charset="-79"/>
              </a:rPr>
              <a:t>AA    </a:t>
            </a:r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=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Aa    =     </a:t>
            </a:r>
          </a:p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aa     =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9" name="TextBox 8"/>
          <p:cNvSpPr txBox="1">
            <a:spLocks noChangeArrowheads="1"/>
          </p:cNvSpPr>
          <p:nvPr/>
        </p:nvSpPr>
        <p:spPr bwMode="auto">
          <a:xfrm>
            <a:off x="4191000" y="4343400"/>
            <a:ext cx="4800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Offspring</a:t>
            </a:r>
          </a:p>
          <a:p>
            <a:pPr eaLnBrk="1" hangingPunct="1"/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Phenotype 	            Chance (%)</a:t>
            </a:r>
            <a:endParaRPr lang="en-US" sz="2400" b="1" u="sng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5" name="TextBox 11"/>
          <p:cNvSpPr txBox="1">
            <a:spLocks noChangeArrowheads="1"/>
          </p:cNvSpPr>
          <p:nvPr/>
        </p:nvSpPr>
        <p:spPr bwMode="auto">
          <a:xfrm>
            <a:off x="4191000" y="5257800"/>
            <a:ext cx="46482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Dominant Trait    =</a:t>
            </a:r>
          </a:p>
          <a:p>
            <a:pPr eaLnBrk="1" hangingPunct="1"/>
            <a:endParaRPr lang="en-US" sz="1200" b="1" dirty="0">
              <a:latin typeface="Aharoni" pitchFamily="2" charset="-79"/>
              <a:cs typeface="Aharoni" pitchFamily="2" charset="-79"/>
            </a:endParaRPr>
          </a:p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Recessive Trait   =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6" name="TextBox 8"/>
          <p:cNvSpPr txBox="1">
            <a:spLocks noChangeArrowheads="1"/>
          </p:cNvSpPr>
          <p:nvPr/>
        </p:nvSpPr>
        <p:spPr bwMode="auto">
          <a:xfrm>
            <a:off x="4419600" y="1981200"/>
            <a:ext cx="4419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Offspring</a:t>
            </a:r>
          </a:p>
          <a:p>
            <a:pPr eaLnBrk="1" hangingPunct="1"/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Genotype             Chance (%)</a:t>
            </a:r>
            <a:endParaRPr lang="en-US" sz="2400" b="1" u="sng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2400" y="3352800"/>
            <a:ext cx="9144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/>
              <a:t>___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/>
              <a:t>___</a:t>
            </a:r>
            <a:endParaRPr lang="en-US" sz="3200" dirty="0"/>
          </a:p>
        </p:txBody>
      </p:sp>
      <p:sp>
        <p:nvSpPr>
          <p:cNvPr id="21" name="TextBox 8"/>
          <p:cNvSpPr txBox="1">
            <a:spLocks noChangeArrowheads="1"/>
          </p:cNvSpPr>
          <p:nvPr/>
        </p:nvSpPr>
        <p:spPr bwMode="auto">
          <a:xfrm>
            <a:off x="4419600" y="457200"/>
            <a:ext cx="4419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Parent 1 Genotype: </a:t>
            </a:r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      aa      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22" name="TextBox 8"/>
          <p:cNvSpPr txBox="1">
            <a:spLocks noChangeArrowheads="1"/>
          </p:cNvSpPr>
          <p:nvPr/>
        </p:nvSpPr>
        <p:spPr bwMode="auto">
          <a:xfrm>
            <a:off x="4419600" y="1066800"/>
            <a:ext cx="4419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Parent </a:t>
            </a:r>
            <a:r>
              <a:rPr lang="en-US" sz="2400" b="1" dirty="0">
                <a:latin typeface="Aharoni" pitchFamily="2" charset="-79"/>
                <a:cs typeface="Aharoni" pitchFamily="2" charset="-79"/>
              </a:rPr>
              <a:t>2 Genotype: </a:t>
            </a:r>
            <a:r>
              <a:rPr lang="en-US" sz="2400" b="1" u="sng" dirty="0">
                <a:latin typeface="Aharoni" pitchFamily="2" charset="-79"/>
                <a:cs typeface="Aharoni" pitchFamily="2" charset="-79"/>
              </a:rPr>
              <a:t>      </a:t>
            </a:r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aa      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926098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2237</TotalTime>
  <Words>216</Words>
  <Application>Microsoft Macintosh PowerPoint</Application>
  <PresentationFormat>On-screen Show (4:3)</PresentationFormat>
  <Paragraphs>102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Punnett Percentage Practice (#1)  </vt:lpstr>
      <vt:lpstr>Punnett Percentage Practice (#2)  </vt:lpstr>
      <vt:lpstr>Punnett Percentage Practice (#3)  </vt:lpstr>
      <vt:lpstr>Punnett Percentage Practice (#4)  </vt:lpstr>
      <vt:lpstr>Punnett Percentage Practice (#5) </vt:lpstr>
      <vt:lpstr>Punnett Percentage Practice (#6)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Punnett Squares</dc:title>
  <dc:creator>Corey Leet</dc:creator>
  <cp:lastModifiedBy>User</cp:lastModifiedBy>
  <cp:revision>52</cp:revision>
  <cp:lastPrinted>2013-02-07T19:15:45Z</cp:lastPrinted>
  <dcterms:created xsi:type="dcterms:W3CDTF">2011-12-08T03:40:15Z</dcterms:created>
  <dcterms:modified xsi:type="dcterms:W3CDTF">2014-02-04T16:58:48Z</dcterms:modified>
</cp:coreProperties>
</file>